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erriweather"/>
      <p:regular r:id="rId17"/>
    </p:embeddedFont>
    <p:embeddedFont>
      <p:font typeface="Merriweather"/>
      <p:regular r:id="rId18"/>
    </p:embeddedFont>
    <p:embeddedFont>
      <p:font typeface="Merriweather"/>
      <p:regular r:id="rId19"/>
    </p:embeddedFont>
    <p:embeddedFont>
      <p:font typeface="Merriweather"/>
      <p:regular r:id="rId20"/>
    </p:embeddedFont>
    <p:embeddedFont>
      <p:font typeface="Merriweather"/>
      <p:regular r:id="rId21"/>
    </p:embeddedFont>
    <p:embeddedFont>
      <p:font typeface="Merriweather"/>
      <p:regular r:id="rId22"/>
    </p:embeddedFont>
    <p:embeddedFont>
      <p:font typeface="Merriweather"/>
      <p:regular r:id="rId23"/>
    </p:embeddedFont>
    <p:embeddedFont>
      <p:font typeface="Merriweather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30553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305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947868" y="505658"/>
            <a:ext cx="8734663" cy="1149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Projeto de UI/UX Design: Faber OS (Tela Multi)</a:t>
            </a:r>
            <a:endParaRPr lang="en-US" sz="36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868" y="1930598"/>
            <a:ext cx="8686562" cy="479250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947868" y="6929914"/>
            <a:ext cx="8734663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Bruno José - Senior Creative Lead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2947868" y="7430810"/>
            <a:ext cx="8734663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Cliente: Faber Tech | Produto: Tela Multi com sistema operacional Faber OS | Ano: 2012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17319" y="462915"/>
            <a:ext cx="7995761" cy="1052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Métricas de Sucesso do Teste (KPIs de UX)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3317319" y="2103953"/>
            <a:ext cx="3913703" cy="1514356"/>
          </a:xfrm>
          <a:prstGeom prst="roundRect">
            <a:avLst>
              <a:gd name="adj" fmla="val 7246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3317319" y="2081093"/>
            <a:ext cx="3913703" cy="91440"/>
          </a:xfrm>
          <a:prstGeom prst="roundRect">
            <a:avLst>
              <a:gd name="adj" fmla="val 77318"/>
            </a:avLst>
          </a:prstGeom>
          <a:solidFill>
            <a:srgbClr val="609DFF"/>
          </a:solidFill>
          <a:ln/>
        </p:spPr>
      </p:sp>
      <p:sp>
        <p:nvSpPr>
          <p:cNvPr id="5" name="Shape 3"/>
          <p:cNvSpPr/>
          <p:nvPr/>
        </p:nvSpPr>
        <p:spPr>
          <a:xfrm>
            <a:off x="5021640" y="1851541"/>
            <a:ext cx="504944" cy="504944"/>
          </a:xfrm>
          <a:prstGeom prst="roundRect">
            <a:avLst>
              <a:gd name="adj" fmla="val 181089"/>
            </a:avLst>
          </a:prstGeom>
          <a:solidFill>
            <a:srgbClr val="609DFF"/>
          </a:solidFill>
          <a:ln/>
        </p:spPr>
      </p:sp>
      <p:sp>
        <p:nvSpPr>
          <p:cNvPr id="6" name="Text 4"/>
          <p:cNvSpPr/>
          <p:nvPr/>
        </p:nvSpPr>
        <p:spPr>
          <a:xfrm>
            <a:off x="5173087" y="1977747"/>
            <a:ext cx="201930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3508415" y="2524720"/>
            <a:ext cx="2165152" cy="262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Taxa de Erro de Input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3508415" y="2888575"/>
            <a:ext cx="3531513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Quantas vezes um usuário tentou controlar a tela do outro acidentalmente?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399258" y="2103953"/>
            <a:ext cx="3913823" cy="1514356"/>
          </a:xfrm>
          <a:prstGeom prst="roundRect">
            <a:avLst>
              <a:gd name="adj" fmla="val 7246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7399258" y="2081093"/>
            <a:ext cx="3913823" cy="91440"/>
          </a:xfrm>
          <a:prstGeom prst="roundRect">
            <a:avLst>
              <a:gd name="adj" fmla="val 77318"/>
            </a:avLst>
          </a:prstGeom>
          <a:solidFill>
            <a:srgbClr val="609DFF"/>
          </a:solidFill>
          <a:ln/>
        </p:spPr>
      </p:sp>
      <p:sp>
        <p:nvSpPr>
          <p:cNvPr id="11" name="Shape 9"/>
          <p:cNvSpPr/>
          <p:nvPr/>
        </p:nvSpPr>
        <p:spPr>
          <a:xfrm>
            <a:off x="9103697" y="1851541"/>
            <a:ext cx="504944" cy="504944"/>
          </a:xfrm>
          <a:prstGeom prst="roundRect">
            <a:avLst>
              <a:gd name="adj" fmla="val 181089"/>
            </a:avLst>
          </a:prstGeom>
          <a:solidFill>
            <a:srgbClr val="609DFF"/>
          </a:solidFill>
          <a:ln/>
        </p:spPr>
      </p:sp>
      <p:sp>
        <p:nvSpPr>
          <p:cNvPr id="12" name="Text 10"/>
          <p:cNvSpPr/>
          <p:nvPr/>
        </p:nvSpPr>
        <p:spPr>
          <a:xfrm>
            <a:off x="9255145" y="1977747"/>
            <a:ext cx="201930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7590353" y="2524720"/>
            <a:ext cx="2104073" cy="262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Tempo de Tarefa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7590353" y="2888575"/>
            <a:ext cx="3531632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Eles conseguem iniciar suas atividades tão rápido quanto em uma TV normal?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3317319" y="4038957"/>
            <a:ext cx="3913703" cy="2052995"/>
          </a:xfrm>
          <a:prstGeom prst="roundRect">
            <a:avLst>
              <a:gd name="adj" fmla="val 5345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3317319" y="4016097"/>
            <a:ext cx="3913703" cy="91440"/>
          </a:xfrm>
          <a:prstGeom prst="roundRect">
            <a:avLst>
              <a:gd name="adj" fmla="val 77318"/>
            </a:avLst>
          </a:prstGeom>
          <a:solidFill>
            <a:srgbClr val="609DFF"/>
          </a:solidFill>
          <a:ln/>
        </p:spPr>
      </p:sp>
      <p:sp>
        <p:nvSpPr>
          <p:cNvPr id="17" name="Shape 15"/>
          <p:cNvSpPr/>
          <p:nvPr/>
        </p:nvSpPr>
        <p:spPr>
          <a:xfrm>
            <a:off x="5021640" y="3786545"/>
            <a:ext cx="504944" cy="504944"/>
          </a:xfrm>
          <a:prstGeom prst="roundRect">
            <a:avLst>
              <a:gd name="adj" fmla="val 181089"/>
            </a:avLst>
          </a:prstGeom>
          <a:solidFill>
            <a:srgbClr val="609DFF"/>
          </a:solidFill>
          <a:ln/>
        </p:spPr>
      </p:sp>
      <p:sp>
        <p:nvSpPr>
          <p:cNvPr id="18" name="Text 16"/>
          <p:cNvSpPr/>
          <p:nvPr/>
        </p:nvSpPr>
        <p:spPr>
          <a:xfrm>
            <a:off x="5173087" y="3912751"/>
            <a:ext cx="201930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3508415" y="4459724"/>
            <a:ext cx="2157055" cy="262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Satisfação com Áudio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3508415" y="4823579"/>
            <a:ext cx="3531513" cy="1077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isolamento acústico (via fones) foi suficiente para garantir a imersão, já que a proposta promete saídas de áudio diferentes?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7399258" y="4038957"/>
            <a:ext cx="3913823" cy="2052995"/>
          </a:xfrm>
          <a:prstGeom prst="roundRect">
            <a:avLst>
              <a:gd name="adj" fmla="val 5345"/>
            </a:avLst>
          </a:prstGeom>
          <a:solidFill>
            <a:srgbClr val="09151A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7399258" y="4016097"/>
            <a:ext cx="3913823" cy="91440"/>
          </a:xfrm>
          <a:prstGeom prst="roundRect">
            <a:avLst>
              <a:gd name="adj" fmla="val 77318"/>
            </a:avLst>
          </a:prstGeom>
          <a:solidFill>
            <a:srgbClr val="609DFF"/>
          </a:solidFill>
          <a:ln/>
        </p:spPr>
      </p:sp>
      <p:sp>
        <p:nvSpPr>
          <p:cNvPr id="23" name="Shape 21"/>
          <p:cNvSpPr/>
          <p:nvPr/>
        </p:nvSpPr>
        <p:spPr>
          <a:xfrm>
            <a:off x="9103697" y="3786545"/>
            <a:ext cx="504944" cy="504944"/>
          </a:xfrm>
          <a:prstGeom prst="roundRect">
            <a:avLst>
              <a:gd name="adj" fmla="val 181089"/>
            </a:avLst>
          </a:prstGeom>
          <a:solidFill>
            <a:srgbClr val="609DFF"/>
          </a:solidFill>
          <a:ln/>
        </p:spPr>
      </p:sp>
      <p:sp>
        <p:nvSpPr>
          <p:cNvPr id="24" name="Text 22"/>
          <p:cNvSpPr/>
          <p:nvPr/>
        </p:nvSpPr>
        <p:spPr>
          <a:xfrm>
            <a:off x="9255145" y="3912751"/>
            <a:ext cx="201930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7590353" y="4459724"/>
            <a:ext cx="2372797" cy="2628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Percepção de Economia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7590353" y="4823579"/>
            <a:ext cx="3531632" cy="1077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Após o teste, os usuários sentiram que a proposta realmente minimizaria a necessidade de comprar múltiplos aparelhos?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3317319" y="6365373"/>
            <a:ext cx="7995761" cy="28575"/>
          </a:xfrm>
          <a:prstGeom prst="rect">
            <a:avLst/>
          </a:prstGeom>
          <a:solidFill>
            <a:srgbClr val="E2E6E9">
              <a:alpha val="50000"/>
            </a:srgbClr>
          </a:solidFill>
          <a:ln/>
        </p:spPr>
      </p:sp>
      <p:sp>
        <p:nvSpPr>
          <p:cNvPr id="28" name="Text 26"/>
          <p:cNvSpPr/>
          <p:nvPr/>
        </p:nvSpPr>
        <p:spPr>
          <a:xfrm>
            <a:off x="3569732" y="6772513"/>
            <a:ext cx="7743349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Conclusão: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 projeto Faber OS representa uma inovação significativa no design de interfaces para dispositivos compartilhados, abordando desafios únicos de usabilidade e acessibilidade para famílias de baixa renda.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3317319" y="6583204"/>
            <a:ext cx="22860" cy="1186577"/>
          </a:xfrm>
          <a:prstGeom prst="rect">
            <a:avLst/>
          </a:prstGeom>
          <a:solidFill>
            <a:srgbClr val="609DFF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25441" y="658773"/>
            <a:ext cx="6287929" cy="748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7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Visão Geral do Projeto</a:t>
            </a:r>
            <a:endParaRPr lang="en-US" sz="4700" dirty="0"/>
          </a:p>
        </p:txBody>
      </p:sp>
      <p:sp>
        <p:nvSpPr>
          <p:cNvPr id="3" name="Text 1"/>
          <p:cNvSpPr/>
          <p:nvPr/>
        </p:nvSpPr>
        <p:spPr>
          <a:xfrm>
            <a:off x="1625441" y="2006203"/>
            <a:ext cx="2994541" cy="374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Conceito Central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1625441" y="2619970"/>
            <a:ext cx="5397460" cy="2682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produto é um aparelho único (tela) que permite a utilização simultânea para diferentes fins (TV, internet, games) por diferentes usuários ao mesmo tempo. A tela exibe imagens diferentes dependendo da perspectiva física do espectador, e cada usuário possui uma saída de áudio individual.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614880" y="2006203"/>
            <a:ext cx="3311366" cy="374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Problema de Negócio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7614880" y="2619970"/>
            <a:ext cx="5397460" cy="1916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 lares de baixa renda, o alto custo dificulta a aquisição de múltiplos aparelhos eletrônicos (computadores, TVs) para cada membro da família. O compartilhamento forçado desses aparelhos gera frustração e filas de espera.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1625441" y="5787747"/>
            <a:ext cx="11379398" cy="1784509"/>
          </a:xfrm>
          <a:prstGeom prst="roundRect">
            <a:avLst>
              <a:gd name="adj" fmla="val 5638"/>
            </a:avLst>
          </a:prstGeom>
          <a:solidFill>
            <a:srgbClr val="001D4D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4995" y="6151840"/>
            <a:ext cx="299442" cy="239554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2403991" y="6087189"/>
            <a:ext cx="10361295" cy="11497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Desafio de Design:</a:t>
            </a:r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Criar uma interface de sistema operacional (OS) e um fluxo de interação que permita a três ou mais pessoas controlarem sua própria experiência na mesma tela, ao mesmo tempo, sem interferir na navegação dos outros usuários.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586359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FASE 1: Descoberta e Expansão da Pesquisa (Research &amp; Discovery)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1357789"/>
            <a:ext cx="5330428" cy="29408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3405" y="4437459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documento original fornece uma base etnográfica inicial. Esta fase visa aprofundar esses dados para informar decisões complexas de design.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4383405" y="5017651"/>
            <a:ext cx="5126117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1.1. Validação e Expansão dos Dados Iniciais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4383405" y="5511403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pesquisa inicial indicou que o compartilhamento de dispositivos em lares de baixa renda é a norma e causa atrito. Precisamos expandir isso: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4383405" y="6091595"/>
            <a:ext cx="2183487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Novas Perguntas de Pesquisa: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383405" y="6469618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Protocolos de Compartilhamento Atuais: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Como as famílias decidem atualmente quem usa a TV/PC? É por hierarquia (pais primeiro), por horário, ou por "quem chegar primeiro"?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4383405" y="6907768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"Ruído" da Experiência: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Quando uma pessoa está vendo TV e outra está no celular na mesma sala, como elas lidam com o conflito de áudio?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4383405" y="7345918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Alfabetização Digital: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Qual é o nível de conforto do público-alvo com interfaces complexas (ex: Smart TVs atuais vs. smartphones Android básicos)?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4383405" y="7784068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Infraestrutura do Lar: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Onde a TV principal geralmente fica? (Ex: Na sala de estar, onde o tráfego de pessoas é alto, ou no quarto?).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315741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Personas Expandidas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383405" y="972026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Baseado no contexto de baixa renda e uso familiar, criamos três personas primárias que usarão o dispositivo simultaneamente:</a:t>
            </a:r>
            <a:endParaRPr lang="en-US" sz="950" dirty="0"/>
          </a:p>
        </p:txBody>
      </p:sp>
      <p:sp>
        <p:nvSpPr>
          <p:cNvPr id="4" name="Shape 2"/>
          <p:cNvSpPr/>
          <p:nvPr/>
        </p:nvSpPr>
        <p:spPr>
          <a:xfrm>
            <a:off x="4383405" y="1505903"/>
            <a:ext cx="1872258" cy="2963942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514374" y="1636871"/>
            <a:ext cx="161032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 A (O Pai/Provedor)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4514374" y="2096691"/>
            <a:ext cx="161032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45 anos.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Chega cansado do trabalho. Quer sentar e ver o noticiário ou futebol sem complicações.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14374" y="2960846"/>
            <a:ext cx="1610320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Necessidade de UI: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Simplicidade extrema, controle tipo "zapping".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6379012" y="1505903"/>
            <a:ext cx="1872258" cy="2963942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509980" y="1636871"/>
            <a:ext cx="161032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 B (O Adolescente Gamer)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509980" y="2096691"/>
            <a:ext cx="161032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16 anos.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Quer jogar online competitivamente. Precisa de baixa latência e imersão total no áudio.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6509980" y="2960846"/>
            <a:ext cx="161032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Necessidade de UI: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Performance, acesso rápido a bibliotecas de jogos.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8374618" y="1505903"/>
            <a:ext cx="1872258" cy="2963942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8505587" y="1636871"/>
            <a:ext cx="1610320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 C (A Estudante/Navegadora)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8505587" y="2289572"/>
            <a:ext cx="1610320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 anos.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Precisa fazer pesquisas para a faculdade ou acessar redes sociais. Precisa de input de texto eficiente.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8505587" y="3351252"/>
            <a:ext cx="1610320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Necessidade de UI: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Integração fácil com teclado/mouse ou smartphone para digitação.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4383405" y="4654987"/>
            <a:ext cx="494930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1.3. Jornada do Usuário Atual (O Problema)</a:t>
            </a:r>
            <a:endParaRPr lang="en-US" sz="1900" dirty="0"/>
          </a:p>
        </p:txBody>
      </p:sp>
      <p:pic>
        <p:nvPicPr>
          <p:cNvPr id="1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5148739"/>
            <a:ext cx="2931795" cy="493752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4506754" y="5765840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Gatilho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4506754" y="6032778"/>
            <a:ext cx="268509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Três pessoas chegam em casa às 19h.</a:t>
            </a:r>
            <a:endParaRPr lang="en-US" sz="950" dirty="0"/>
          </a:p>
        </p:txBody>
      </p:sp>
      <p:pic>
        <p:nvPicPr>
          <p:cNvPr id="2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148739"/>
            <a:ext cx="2931795" cy="493752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7438549" y="5765840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Atrito</a:t>
            </a:r>
            <a:endParaRPr lang="en-US" sz="1200" dirty="0"/>
          </a:p>
        </p:txBody>
      </p:sp>
      <p:sp>
        <p:nvSpPr>
          <p:cNvPr id="22" name="Text 18"/>
          <p:cNvSpPr/>
          <p:nvPr/>
        </p:nvSpPr>
        <p:spPr>
          <a:xfrm>
            <a:off x="7438549" y="6032778"/>
            <a:ext cx="2685097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Apenas uma TV está disponível. Persona B quer jogar, Persona A quer ver o jornal.</a:t>
            </a:r>
            <a:endParaRPr lang="en-US" sz="950" dirty="0"/>
          </a:p>
        </p:txBody>
      </p:sp>
      <p:pic>
        <p:nvPicPr>
          <p:cNvPr id="2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05" y="6551176"/>
            <a:ext cx="2931795" cy="493752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4506754" y="7168277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Negociação/Conflito</a:t>
            </a:r>
            <a:endParaRPr lang="en-US" sz="1200" dirty="0"/>
          </a:p>
        </p:txBody>
      </p:sp>
      <p:sp>
        <p:nvSpPr>
          <p:cNvPr id="25" name="Text 20"/>
          <p:cNvSpPr/>
          <p:nvPr/>
        </p:nvSpPr>
        <p:spPr>
          <a:xfrm>
            <a:off x="4506754" y="7435215"/>
            <a:ext cx="2685097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Discussão sobre quem tem a vez.</a:t>
            </a:r>
            <a:endParaRPr lang="en-US" sz="950" dirty="0"/>
          </a:p>
        </p:txBody>
      </p:sp>
      <p:pic>
        <p:nvPicPr>
          <p:cNvPr id="2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6551176"/>
            <a:ext cx="2931795" cy="493752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7438549" y="7168277"/>
            <a:ext cx="165675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Resolução Temporária</a:t>
            </a:r>
            <a:endParaRPr lang="en-US" sz="1200" dirty="0"/>
          </a:p>
        </p:txBody>
      </p:sp>
      <p:sp>
        <p:nvSpPr>
          <p:cNvPr id="28" name="Text 22"/>
          <p:cNvSpPr/>
          <p:nvPr/>
        </p:nvSpPr>
        <p:spPr>
          <a:xfrm>
            <a:off x="7438549" y="7435215"/>
            <a:ext cx="2685097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Persona A ganha a vez. Persona B fica frustrada esperando. Persona C desiste e vai usar uma tela pequena de celular.</a:t>
            </a:r>
            <a:endParaRPr lang="en-US" sz="9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586359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FASE 2: Definição e Estratégia (Define &amp; Strategy)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1357789"/>
            <a:ext cx="5831205" cy="321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3405" y="4760119"/>
            <a:ext cx="400228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2.1. Proposta Única de Valor (UVP)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4568547" y="5392698"/>
            <a:ext cx="5678448" cy="740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"O Faber OS democratiza o acesso à informação e ao entretenimento, permitindo que famílias compartilhem o custo do hardware sem sacrificar a individualidade da experiência."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4383405" y="5253871"/>
            <a:ext cx="15240" cy="1018103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7" name="Text 4"/>
          <p:cNvSpPr/>
          <p:nvPr/>
        </p:nvSpPr>
        <p:spPr>
          <a:xfrm>
            <a:off x="4383405" y="6457117"/>
            <a:ext cx="3813096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2.2. Requisitos Funcionais do OS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383405" y="6950869"/>
            <a:ext cx="1872258" cy="2519363"/>
          </a:xfrm>
          <a:prstGeom prst="roundRect">
            <a:avLst>
              <a:gd name="adj" fmla="val 3907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368165" y="6950869"/>
            <a:ext cx="60960" cy="2519363"/>
          </a:xfrm>
          <a:prstGeom prst="roundRect">
            <a:avLst>
              <a:gd name="adj" fmla="val 85050"/>
            </a:avLst>
          </a:prstGeom>
          <a:solidFill>
            <a:srgbClr val="609DFF"/>
          </a:solidFill>
          <a:ln/>
        </p:spPr>
      </p:sp>
      <p:sp>
        <p:nvSpPr>
          <p:cNvPr id="10" name="Text 7"/>
          <p:cNvSpPr/>
          <p:nvPr/>
        </p:nvSpPr>
        <p:spPr>
          <a:xfrm>
            <a:off x="4567714" y="7089458"/>
            <a:ext cx="154936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Gerenciamento de Áudio Múltiplo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4567714" y="7549277"/>
            <a:ext cx="154936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OS deve gerenciar e transmitir simultaneamente pelo menos três canais de áudio Bluetooth distintos sem "cruzamento".</a:t>
            </a:r>
            <a:endParaRPr lang="en-US" sz="950" dirty="0"/>
          </a:p>
        </p:txBody>
      </p:sp>
      <p:sp>
        <p:nvSpPr>
          <p:cNvPr id="12" name="Shape 9"/>
          <p:cNvSpPr/>
          <p:nvPr/>
        </p:nvSpPr>
        <p:spPr>
          <a:xfrm>
            <a:off x="6379012" y="6950869"/>
            <a:ext cx="1872258" cy="2519363"/>
          </a:xfrm>
          <a:prstGeom prst="roundRect">
            <a:avLst>
              <a:gd name="adj" fmla="val 3907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363772" y="6950869"/>
            <a:ext cx="60960" cy="2519363"/>
          </a:xfrm>
          <a:prstGeom prst="roundRect">
            <a:avLst>
              <a:gd name="adj" fmla="val 85050"/>
            </a:avLst>
          </a:prstGeom>
          <a:solidFill>
            <a:srgbClr val="609DFF"/>
          </a:solidFill>
          <a:ln/>
        </p:spPr>
      </p:sp>
      <p:sp>
        <p:nvSpPr>
          <p:cNvPr id="14" name="Text 11"/>
          <p:cNvSpPr/>
          <p:nvPr/>
        </p:nvSpPr>
        <p:spPr>
          <a:xfrm>
            <a:off x="6563320" y="7089458"/>
            <a:ext cx="1549360" cy="385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Calibragem de Perspectiva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6563320" y="7549277"/>
            <a:ext cx="1549360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sistema precisa de uma forma fácil de definir qual ângulo de visão corresponde a qual usuário/conteúdo.</a:t>
            </a:r>
            <a:endParaRPr lang="en-US" sz="950" dirty="0"/>
          </a:p>
        </p:txBody>
      </p:sp>
      <p:sp>
        <p:nvSpPr>
          <p:cNvPr id="16" name="Shape 13"/>
          <p:cNvSpPr/>
          <p:nvPr/>
        </p:nvSpPr>
        <p:spPr>
          <a:xfrm>
            <a:off x="8374618" y="6950869"/>
            <a:ext cx="1872258" cy="2519363"/>
          </a:xfrm>
          <a:prstGeom prst="roundRect">
            <a:avLst>
              <a:gd name="adj" fmla="val 3907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8359378" y="6950869"/>
            <a:ext cx="60960" cy="2519363"/>
          </a:xfrm>
          <a:prstGeom prst="roundRect">
            <a:avLst>
              <a:gd name="adj" fmla="val 85050"/>
            </a:avLst>
          </a:prstGeom>
          <a:solidFill>
            <a:srgbClr val="609DFF"/>
          </a:solidFill>
          <a:ln/>
        </p:spPr>
      </p:sp>
      <p:sp>
        <p:nvSpPr>
          <p:cNvPr id="18" name="Text 15"/>
          <p:cNvSpPr/>
          <p:nvPr/>
        </p:nvSpPr>
        <p:spPr>
          <a:xfrm>
            <a:off x="8558927" y="7089458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Inputs Simultâneos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8558927" y="7356396"/>
            <a:ext cx="1549360" cy="19752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OS deve aceitar comandos de um controle remoto (TV), um controle de videogame (Gamer) e um mouse/teclado ou smartphone (Internet) ao mesmo tempo, direcionando cada input apenas para a "fatia" de tela correspondente.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586359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FASE 3: Arquitetura de Informação e Design de Interação (IA &amp; IxD)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1357789"/>
            <a:ext cx="5831205" cy="321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3405" y="4713803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Este é o maior desafio do projeto. Como você controla uma TV que está mostrando coisas diferentes para pessoas diferentes?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4383405" y="5293995"/>
            <a:ext cx="586359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3.1. O Paradigma do Controle: "O Fim do Controle Remoto Único"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4383405" y="6096357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 três pessoas usarem um único controle remoto tradicional apontado para a TV, o sistema não saberá a quem o comando se destina.</a:t>
            </a:r>
            <a:endParaRPr lang="en-US" sz="950" dirty="0"/>
          </a:p>
        </p:txBody>
      </p:sp>
      <p:sp>
        <p:nvSpPr>
          <p:cNvPr id="7" name="Text 4"/>
          <p:cNvSpPr/>
          <p:nvPr/>
        </p:nvSpPr>
        <p:spPr>
          <a:xfrm>
            <a:off x="4383405" y="6753582"/>
            <a:ext cx="2164794" cy="5786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609D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Solução Estratégica:</a:t>
            </a:r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 Smartphone como Controle Pessoal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383405" y="7455575"/>
            <a:ext cx="2164794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 lares de baixa renda, embora TVs e PCs sejam escassos, smartphones são onipresentes.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856809" y="6741319"/>
            <a:ext cx="339768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Aplicativo "Faber Connect":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Cada usuário baixa um app leve em seu celular. Este app pareia com a TV e serve como trackpad, teclado e controle remoto pessoal.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6856809" y="7574518"/>
            <a:ext cx="339768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Benefício: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Isso resolve o problema de input de texto para quem acessa a internet e garante que os comandos de "Pausa" do João não pausem o filme da Maria.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586359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User Flow: A Primeira Utilização (Onboarding)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383405" y="1357789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sucesso do produto depende da configuração inicial.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383405" y="1694140"/>
            <a:ext cx="123349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01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383405" y="1888688"/>
            <a:ext cx="2870121" cy="1524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6" name="Text 4"/>
          <p:cNvSpPr/>
          <p:nvPr/>
        </p:nvSpPr>
        <p:spPr>
          <a:xfrm>
            <a:off x="4383405" y="1980843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Ligar a TV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383405" y="2247781"/>
            <a:ext cx="2870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tela mostra um QR Code genérico visível de todos os ângulos.</a:t>
            </a:r>
            <a:endParaRPr lang="en-US" sz="950" dirty="0"/>
          </a:p>
        </p:txBody>
      </p:sp>
      <p:sp>
        <p:nvSpPr>
          <p:cNvPr id="8" name="Text 6"/>
          <p:cNvSpPr/>
          <p:nvPr/>
        </p:nvSpPr>
        <p:spPr>
          <a:xfrm>
            <a:off x="7376874" y="1694140"/>
            <a:ext cx="123349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02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7376874" y="1888688"/>
            <a:ext cx="2870121" cy="1524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0" name="Text 8"/>
          <p:cNvSpPr/>
          <p:nvPr/>
        </p:nvSpPr>
        <p:spPr>
          <a:xfrm>
            <a:off x="7376874" y="1980843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Conexão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7376874" y="2247781"/>
            <a:ext cx="2870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Usuários escaneiam o QR Code com seus apps "Faber Connect".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4383405" y="2858691"/>
            <a:ext cx="123349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03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383405" y="3053239"/>
            <a:ext cx="2870121" cy="1524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14" name="Text 12"/>
          <p:cNvSpPr/>
          <p:nvPr/>
        </p:nvSpPr>
        <p:spPr>
          <a:xfrm>
            <a:off x="4383405" y="3145393"/>
            <a:ext cx="257996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"Momento Mágico" (Calibragem)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383405" y="3412331"/>
            <a:ext cx="2870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OS pede que o Usuário 1 se sente em sua posição habitual.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4383405" y="3850481"/>
            <a:ext cx="2870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TV emite um padrão visual específico apenas para aquele ângulo.</a:t>
            </a:r>
            <a:endParaRPr lang="en-US" sz="950" dirty="0"/>
          </a:p>
        </p:txBody>
      </p:sp>
      <p:sp>
        <p:nvSpPr>
          <p:cNvPr id="17" name="Text 15"/>
          <p:cNvSpPr/>
          <p:nvPr/>
        </p:nvSpPr>
        <p:spPr>
          <a:xfrm>
            <a:off x="4383405" y="4288631"/>
            <a:ext cx="2870121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usuário confirma no app que está vendo o padrão.</a:t>
            </a:r>
            <a:endParaRPr lang="en-US" sz="950" dirty="0"/>
          </a:p>
        </p:txBody>
      </p:sp>
      <p:sp>
        <p:nvSpPr>
          <p:cNvPr id="18" name="Text 16"/>
          <p:cNvSpPr/>
          <p:nvPr/>
        </p:nvSpPr>
        <p:spPr>
          <a:xfrm>
            <a:off x="4383405" y="4726781"/>
            <a:ext cx="2870121" cy="59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sistema vincula aquele ângulo de visão ao dispositivo móvel e fone de ouvido daquele usuário.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7376874" y="2858691"/>
            <a:ext cx="123349" cy="154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 Light" pitchFamily="34" charset="0"/>
                <a:ea typeface="Merriweather Light" pitchFamily="34" charset="-122"/>
                <a:cs typeface="Merriweather Light" pitchFamily="34" charset="-120"/>
              </a:rPr>
              <a:t>04</a:t>
            </a:r>
            <a:endParaRPr lang="en-US" sz="950" dirty="0"/>
          </a:p>
        </p:txBody>
      </p:sp>
      <p:sp>
        <p:nvSpPr>
          <p:cNvPr id="20" name="Shape 18"/>
          <p:cNvSpPr/>
          <p:nvPr/>
        </p:nvSpPr>
        <p:spPr>
          <a:xfrm>
            <a:off x="7376874" y="3053239"/>
            <a:ext cx="2870121" cy="15240"/>
          </a:xfrm>
          <a:prstGeom prst="rect">
            <a:avLst/>
          </a:prstGeom>
          <a:solidFill>
            <a:srgbClr val="609DFF"/>
          </a:solidFill>
          <a:ln/>
        </p:spPr>
      </p:sp>
      <p:sp>
        <p:nvSpPr>
          <p:cNvPr id="21" name="Text 19"/>
          <p:cNvSpPr/>
          <p:nvPr/>
        </p:nvSpPr>
        <p:spPr>
          <a:xfrm>
            <a:off x="7376874" y="3145393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Repetição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7376874" y="3412331"/>
            <a:ext cx="2870121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processo se repete para os usuários 2 e 3.</a:t>
            </a:r>
            <a:endParaRPr lang="en-US" sz="950" dirty="0"/>
          </a:p>
        </p:txBody>
      </p:sp>
      <p:sp>
        <p:nvSpPr>
          <p:cNvPr id="23" name="Text 21"/>
          <p:cNvSpPr/>
          <p:nvPr/>
        </p:nvSpPr>
        <p:spPr>
          <a:xfrm>
            <a:off x="4383405" y="5597009"/>
            <a:ext cx="5863590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3.3. Arquitetura do Menu Principal (Home do Faber OS)</a:t>
            </a:r>
            <a:endParaRPr lang="en-US" sz="1900" dirty="0"/>
          </a:p>
        </p:txBody>
      </p:sp>
      <p:sp>
        <p:nvSpPr>
          <p:cNvPr id="24" name="Text 22"/>
          <p:cNvSpPr/>
          <p:nvPr/>
        </p:nvSpPr>
        <p:spPr>
          <a:xfrm>
            <a:off x="4383405" y="6399371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Cada usuário, ao olhar para a TV, verá sua própria "Home". Ela deve ser limpa e focada nas múltiplas funções do aparelho.</a:t>
            </a:r>
            <a:endParaRPr lang="en-US" sz="950" dirty="0"/>
          </a:p>
        </p:txBody>
      </p:sp>
      <p:sp>
        <p:nvSpPr>
          <p:cNvPr id="25" name="Text 23"/>
          <p:cNvSpPr/>
          <p:nvPr/>
        </p:nvSpPr>
        <p:spPr>
          <a:xfrm>
            <a:off x="4383405" y="6979563"/>
            <a:ext cx="1779032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01318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Design Modular (Cards):</a:t>
            </a:r>
            <a:endParaRPr lang="en-US" sz="1200" dirty="0"/>
          </a:p>
        </p:txBody>
      </p:sp>
      <p:sp>
        <p:nvSpPr>
          <p:cNvPr id="26" name="Text 24"/>
          <p:cNvSpPr/>
          <p:nvPr/>
        </p:nvSpPr>
        <p:spPr>
          <a:xfrm>
            <a:off x="4383405" y="7357586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Card Grande 1: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Última atividade (Ex: Continuar filme na Netflix).</a:t>
            </a:r>
            <a:endParaRPr lang="en-US" sz="950" dirty="0"/>
          </a:p>
        </p:txBody>
      </p:sp>
      <p:sp>
        <p:nvSpPr>
          <p:cNvPr id="27" name="Text 25"/>
          <p:cNvSpPr/>
          <p:nvPr/>
        </p:nvSpPr>
        <p:spPr>
          <a:xfrm>
            <a:off x="4383405" y="7598212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Card Médio 2: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TV ao Vivo/Canais.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4383405" y="7838837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Card Médio 3: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Apps e Jogos Instalados.</a:t>
            </a:r>
            <a:endParaRPr lang="en-US" sz="950" dirty="0"/>
          </a:p>
        </p:txBody>
      </p:sp>
      <p:sp>
        <p:nvSpPr>
          <p:cNvPr id="29" name="Text 27"/>
          <p:cNvSpPr/>
          <p:nvPr/>
        </p:nvSpPr>
        <p:spPr>
          <a:xfrm>
            <a:off x="4383405" y="8079462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Card Médio 4: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Navegador de Internet.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493537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FASE 4: Design Visual (UI Design)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972026"/>
            <a:ext cx="5831205" cy="321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3405" y="4374356"/>
            <a:ext cx="3368635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4.1. Guia de Estilo Conceitual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4383405" y="4868108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Baseado na inovação tecnológica e na acessibilidade do público-alvo.</a:t>
            </a:r>
            <a:endParaRPr lang="en-US" sz="950" dirty="0"/>
          </a:p>
        </p:txBody>
      </p:sp>
      <p:sp>
        <p:nvSpPr>
          <p:cNvPr id="6" name="Shape 3"/>
          <p:cNvSpPr/>
          <p:nvPr/>
        </p:nvSpPr>
        <p:spPr>
          <a:xfrm>
            <a:off x="4383405" y="5204460"/>
            <a:ext cx="1872258" cy="2321838"/>
          </a:xfrm>
          <a:prstGeom prst="roundRect">
            <a:avLst>
              <a:gd name="adj" fmla="val 2769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4521994" y="5343049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Paleta de Cores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4521994" y="5609987"/>
            <a:ext cx="1595080" cy="1777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Inspirada na imagem do conceito, usando tons de azul ciano e verde lima para indicar tecnologia e frescor, com fundos escuros (Dark Mode padrão) para economizar energia e reduzir o cansaço visual.</a:t>
            </a:r>
            <a:endParaRPr lang="en-US" sz="950" dirty="0"/>
          </a:p>
        </p:txBody>
      </p:sp>
      <p:sp>
        <p:nvSpPr>
          <p:cNvPr id="9" name="Shape 6"/>
          <p:cNvSpPr/>
          <p:nvPr/>
        </p:nvSpPr>
        <p:spPr>
          <a:xfrm>
            <a:off x="6379012" y="5204460"/>
            <a:ext cx="1872258" cy="2321838"/>
          </a:xfrm>
          <a:prstGeom prst="roundRect">
            <a:avLst>
              <a:gd name="adj" fmla="val 2769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17600" y="5343049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Tipografia</a:t>
            </a:r>
            <a:endParaRPr lang="en-US" sz="1200" dirty="0"/>
          </a:p>
        </p:txBody>
      </p:sp>
      <p:sp>
        <p:nvSpPr>
          <p:cNvPr id="11" name="Text 8"/>
          <p:cNvSpPr/>
          <p:nvPr/>
        </p:nvSpPr>
        <p:spPr>
          <a:xfrm>
            <a:off x="6517600" y="5609987"/>
            <a:ext cx="1595080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Fontes sans-serif, altamente legíveis, com tamanhos grandes para facilitar a leitura à distância (ex: Roboto ou Open Sans).</a:t>
            </a:r>
            <a:endParaRPr lang="en-US" sz="950" dirty="0"/>
          </a:p>
        </p:txBody>
      </p:sp>
      <p:sp>
        <p:nvSpPr>
          <p:cNvPr id="12" name="Shape 9"/>
          <p:cNvSpPr/>
          <p:nvPr/>
        </p:nvSpPr>
        <p:spPr>
          <a:xfrm>
            <a:off x="8374618" y="5204460"/>
            <a:ext cx="1872258" cy="2321838"/>
          </a:xfrm>
          <a:prstGeom prst="roundRect">
            <a:avLst>
              <a:gd name="adj" fmla="val 2769"/>
            </a:avLst>
          </a:prstGeom>
          <a:solidFill>
            <a:srgbClr val="09151A">
              <a:alpha val="95000"/>
            </a:srgbClr>
          </a:solidFill>
          <a:ln w="15240">
            <a:solidFill>
              <a:srgbClr val="194A9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513207" y="5343049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Ícones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8513207" y="5609987"/>
            <a:ext cx="15950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Ícones sólidos, com contornos grossos, fáceis de entender por qualquer faixa etária.</a:t>
            </a:r>
            <a:endParaRPr lang="en-US" sz="950" dirty="0"/>
          </a:p>
        </p:txBody>
      </p:sp>
      <p:sp>
        <p:nvSpPr>
          <p:cNvPr id="15" name="Text 12"/>
          <p:cNvSpPr/>
          <p:nvPr/>
        </p:nvSpPr>
        <p:spPr>
          <a:xfrm>
            <a:off x="4383405" y="7711440"/>
            <a:ext cx="566547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4.2. Wireframes de Alta Fidelidade (Telas Chave)</a:t>
            </a:r>
            <a:endParaRPr lang="en-US" sz="190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405" y="8205192"/>
            <a:ext cx="5863590" cy="401193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4383405" y="12402264"/>
            <a:ext cx="3523417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Tela 1: A "Home" Individual (Vista do Usuário A)</a:t>
            </a:r>
            <a:endParaRPr lang="en-US" sz="1200" dirty="0"/>
          </a:p>
        </p:txBody>
      </p:sp>
      <p:sp>
        <p:nvSpPr>
          <p:cNvPr id="18" name="Text 14"/>
          <p:cNvSpPr/>
          <p:nvPr/>
        </p:nvSpPr>
        <p:spPr>
          <a:xfrm>
            <a:off x="4383405" y="12780288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Uma interface limpa de Smart TV. No topo, um indicador discreto: "Perfil: Pai | Áudio: Fone Bluetooth 1". O restante da tela é focado em conteúdo de vídeo.</a:t>
            </a:r>
            <a:endParaRPr lang="en-US" sz="950" dirty="0"/>
          </a:p>
        </p:txBody>
      </p:sp>
      <p:sp>
        <p:nvSpPr>
          <p:cNvPr id="19" name="Text 15"/>
          <p:cNvSpPr/>
          <p:nvPr/>
        </p:nvSpPr>
        <p:spPr>
          <a:xfrm>
            <a:off x="4383405" y="13360479"/>
            <a:ext cx="369701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Tela 2: O Conflito de Input (Exemplo de Edge Case)</a:t>
            </a:r>
            <a:endParaRPr lang="en-US" sz="1200" dirty="0"/>
          </a:p>
        </p:txBody>
      </p:sp>
      <p:sp>
        <p:nvSpPr>
          <p:cNvPr id="20" name="Text 16"/>
          <p:cNvSpPr/>
          <p:nvPr/>
        </p:nvSpPr>
        <p:spPr>
          <a:xfrm>
            <a:off x="4383405" y="13738503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 que acontece se o Usuário A e o Usuário B tentarem mudar uma configuração global do sistema (ex: Wi-Fi) ao mesmo tempo?</a:t>
            </a:r>
            <a:endParaRPr lang="en-US" sz="950" dirty="0"/>
          </a:p>
        </p:txBody>
      </p:sp>
      <p:sp>
        <p:nvSpPr>
          <p:cNvPr id="21" name="Text 17"/>
          <p:cNvSpPr/>
          <p:nvPr/>
        </p:nvSpPr>
        <p:spPr>
          <a:xfrm>
            <a:off x="4383405" y="14272379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b="1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Solução de UI:</a:t>
            </a:r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O sistema exibe um pop-up "Admin" apenas para o usuário principal (dono do aparelho), ou coloca a solicitação em uma fila visual não intrusiva no canto da tela dos outros.</a:t>
            </a:r>
            <a:endParaRPr lang="en-US" sz="950" dirty="0"/>
          </a:p>
        </p:txBody>
      </p:sp>
      <p:sp>
        <p:nvSpPr>
          <p:cNvPr id="22" name="Text 18"/>
          <p:cNvSpPr/>
          <p:nvPr/>
        </p:nvSpPr>
        <p:spPr>
          <a:xfrm>
            <a:off x="4383405" y="14852571"/>
            <a:ext cx="2753439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Tela 3: O App Mobile "Faber Connect"</a:t>
            </a:r>
            <a:endParaRPr lang="en-US" sz="1200" dirty="0"/>
          </a:p>
        </p:txBody>
      </p:sp>
      <p:sp>
        <p:nvSpPr>
          <p:cNvPr id="23" name="Text 19"/>
          <p:cNvSpPr/>
          <p:nvPr/>
        </p:nvSpPr>
        <p:spPr>
          <a:xfrm>
            <a:off x="4383405" y="15230594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Fundo totalmente preto (para não emitir luz na sala escura e atrapalhar os outros espectadores).</a:t>
            </a:r>
            <a:endParaRPr lang="en-US" sz="950" dirty="0"/>
          </a:p>
        </p:txBody>
      </p:sp>
      <p:sp>
        <p:nvSpPr>
          <p:cNvPr id="24" name="Text 20"/>
          <p:cNvSpPr/>
          <p:nvPr/>
        </p:nvSpPr>
        <p:spPr>
          <a:xfrm>
            <a:off x="4383405" y="15471219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Botões grandes e táteis para navegação (D-Pad, Voltar, Home, Play/Pause).</a:t>
            </a:r>
            <a:endParaRPr lang="en-US" sz="950" dirty="0"/>
          </a:p>
        </p:txBody>
      </p:sp>
      <p:sp>
        <p:nvSpPr>
          <p:cNvPr id="25" name="Text 21"/>
          <p:cNvSpPr/>
          <p:nvPr/>
        </p:nvSpPr>
        <p:spPr>
          <a:xfrm>
            <a:off x="4383405" y="15711845"/>
            <a:ext cx="5863590" cy="395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Quando o usuário seleciona um campo de texto na TV (ex: barra de pesquisa do Google), o teclado do celular sobe automaticamente.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83405" y="339447"/>
            <a:ext cx="5863590" cy="771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FASE 5: Prototipagem e Plano de Teste de Usabilidade</a:t>
            </a:r>
            <a:endParaRPr lang="en-US" sz="2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3405" y="1357789"/>
            <a:ext cx="5831205" cy="321718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83405" y="4713803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Não podemos testar a tecnologia de tela holográfica, mas devemos testar a interação do software.</a:t>
            </a:r>
            <a:endParaRPr lang="en-US" sz="950" dirty="0"/>
          </a:p>
        </p:txBody>
      </p:sp>
      <p:sp>
        <p:nvSpPr>
          <p:cNvPr id="5" name="Text 2"/>
          <p:cNvSpPr/>
          <p:nvPr/>
        </p:nvSpPr>
        <p:spPr>
          <a:xfrm>
            <a:off x="4383405" y="5096470"/>
            <a:ext cx="3415189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5.1. Protótipo "Mágico de Oz"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4383405" y="5590223"/>
            <a:ext cx="5863590" cy="197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Para validar se as pessoas conseguem usar uma TV "compartilhada" sem se confundirem: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4383405" y="5926574"/>
            <a:ext cx="1872258" cy="2602706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514374" y="6057543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609DFF"/>
          </a:solidFill>
          <a:ln/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6172" y="6159341"/>
            <a:ext cx="166568" cy="1665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514374" y="6551176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Setup</a:t>
            </a:r>
            <a:endParaRPr lang="en-US" sz="1200" dirty="0"/>
          </a:p>
        </p:txBody>
      </p:sp>
      <p:sp>
        <p:nvSpPr>
          <p:cNvPr id="11" name="Text 7"/>
          <p:cNvSpPr/>
          <p:nvPr/>
        </p:nvSpPr>
        <p:spPr>
          <a:xfrm>
            <a:off x="4514374" y="6818114"/>
            <a:ext cx="1610320" cy="138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Em um laboratório de teste, colocamos 3 monitores comuns lado a lado, separados por divisórias físicas, simulando as diferentes "perspectivas".</a:t>
            </a:r>
            <a:endParaRPr lang="en-US" sz="950" dirty="0"/>
          </a:p>
        </p:txBody>
      </p:sp>
      <p:sp>
        <p:nvSpPr>
          <p:cNvPr id="12" name="Shape 8"/>
          <p:cNvSpPr/>
          <p:nvPr/>
        </p:nvSpPr>
        <p:spPr>
          <a:xfrm>
            <a:off x="6379012" y="5926574"/>
            <a:ext cx="1872258" cy="2602706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6509980" y="6057543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609DFF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779" y="6159341"/>
            <a:ext cx="166568" cy="1665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980" y="6551176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Os Usuários</a:t>
            </a:r>
            <a:endParaRPr lang="en-US" sz="1200" dirty="0"/>
          </a:p>
        </p:txBody>
      </p:sp>
      <p:sp>
        <p:nvSpPr>
          <p:cNvPr id="16" name="Text 11"/>
          <p:cNvSpPr/>
          <p:nvPr/>
        </p:nvSpPr>
        <p:spPr>
          <a:xfrm>
            <a:off x="6509980" y="6818114"/>
            <a:ext cx="1610320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Recrutamos 3 participantes que não se conhecem (simulando uma família em conflito de interesses).</a:t>
            </a:r>
            <a:endParaRPr lang="en-US" sz="950" dirty="0"/>
          </a:p>
        </p:txBody>
      </p:sp>
      <p:sp>
        <p:nvSpPr>
          <p:cNvPr id="17" name="Shape 12"/>
          <p:cNvSpPr/>
          <p:nvPr/>
        </p:nvSpPr>
        <p:spPr>
          <a:xfrm>
            <a:off x="8374618" y="5926574"/>
            <a:ext cx="1872258" cy="2602706"/>
          </a:xfrm>
          <a:prstGeom prst="roundRect">
            <a:avLst>
              <a:gd name="adj" fmla="val 276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8505587" y="6057543"/>
            <a:ext cx="370284" cy="370284"/>
          </a:xfrm>
          <a:prstGeom prst="roundRect">
            <a:avLst>
              <a:gd name="adj" fmla="val 24692089"/>
            </a:avLst>
          </a:prstGeom>
          <a:solidFill>
            <a:srgbClr val="609DFF"/>
          </a:solidFill>
          <a:ln/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7385" y="6159341"/>
            <a:ext cx="166568" cy="16656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505587" y="6551176"/>
            <a:ext cx="1543050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2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A Tarefa</a:t>
            </a:r>
            <a:endParaRPr lang="en-US" sz="1200" dirty="0"/>
          </a:p>
        </p:txBody>
      </p:sp>
      <p:sp>
        <p:nvSpPr>
          <p:cNvPr id="21" name="Text 15"/>
          <p:cNvSpPr/>
          <p:nvPr/>
        </p:nvSpPr>
        <p:spPr>
          <a:xfrm>
            <a:off x="8505587" y="6818114"/>
            <a:ext cx="1610320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Pedimos que o Usuário A encontre um filme de ação, o Usuário B inicie uma partida de jogo, e o Usuário C procure uma receita de bolo na internet, tudo ao mesmo tempo, usando protótipos do app mobile.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2026-01-19T13:50:13Z</dcterms:created>
  <dcterms:modified xsi:type="dcterms:W3CDTF">2026-01-19T13:50:13Z</dcterms:modified>
</cp:coreProperties>
</file>